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61" r:id="rId3"/>
    <p:sldId id="580" r:id="rId4"/>
    <p:sldId id="581" r:id="rId5"/>
    <p:sldId id="582" r:id="rId6"/>
    <p:sldId id="583" r:id="rId7"/>
    <p:sldId id="584" r:id="rId8"/>
    <p:sldId id="585" r:id="rId9"/>
    <p:sldId id="587" r:id="rId10"/>
    <p:sldId id="586" r:id="rId11"/>
    <p:sldId id="588" r:id="rId12"/>
    <p:sldId id="589" r:id="rId13"/>
    <p:sldId id="590" r:id="rId14"/>
    <p:sldId id="591" r:id="rId15"/>
    <p:sldId id="592" r:id="rId16"/>
    <p:sldId id="593" r:id="rId17"/>
    <p:sldId id="579" r:id="rId18"/>
  </p:sldIdLst>
  <p:sldSz cx="9144000" cy="5143500" type="screen16x9"/>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76C"/>
    <a:srgbClr val="D9A40D"/>
    <a:srgbClr val="E1A9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p:restoredTop sz="94586"/>
  </p:normalViewPr>
  <p:slideViewPr>
    <p:cSldViewPr>
      <p:cViewPr>
        <p:scale>
          <a:sx n="94" d="100"/>
          <a:sy n="94" d="100"/>
        </p:scale>
        <p:origin x="424" y="8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9B5DE437-D677-4639-88C7-EE901A868420}" type="datetimeFigureOut">
              <a:rPr lang="es-ES"/>
              <a:pPr>
                <a:defRPr/>
              </a:pPr>
              <a:t>6/10/20</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Arial" charset="0"/>
              </a:defRPr>
            </a:lvl1pPr>
          </a:lstStyle>
          <a:p>
            <a:pPr>
              <a:defRPr/>
            </a:pPr>
            <a:fld id="{97961AE2-9EBA-44EA-A97A-2AC6D51A9DA5}" type="slidenum">
              <a:rPr lang="es-ES"/>
              <a:pPr>
                <a:defRPr/>
              </a:pPr>
              <a:t>‹Nº›</a:t>
            </a:fld>
            <a:endParaRPr lang="es-ES"/>
          </a:p>
        </p:txBody>
      </p:sp>
    </p:spTree>
    <p:extLst>
      <p:ext uri="{BB962C8B-B14F-4D97-AF65-F5344CB8AC3E}">
        <p14:creationId xmlns:p14="http://schemas.microsoft.com/office/powerpoint/2010/main" val="1358101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pPr>
              <a:defRPr/>
            </a:pPr>
            <a:fld id="{4C6BA1D5-543E-43DE-8833-E698BBD089EA}" type="datetimeFigureOut">
              <a:rPr lang="es-ES" smtClean="0"/>
              <a:pPr>
                <a:defRPr/>
              </a:pPr>
              <a:t>6/10/20</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C2FA30D-9F81-46E6-ACFF-E8FD49F9A557}" type="slidenum">
              <a:rPr lang="es-ES" smtClean="0"/>
              <a:pPr>
                <a:defRPr/>
              </a:pPr>
              <a:t>‹Nº›</a:t>
            </a:fld>
            <a:endParaRPr lang="es-ES"/>
          </a:p>
        </p:txBody>
      </p:sp>
    </p:spTree>
    <p:extLst>
      <p:ext uri="{BB962C8B-B14F-4D97-AF65-F5344CB8AC3E}">
        <p14:creationId xmlns:p14="http://schemas.microsoft.com/office/powerpoint/2010/main" val="133347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pPr>
              <a:defRPr/>
            </a:pPr>
            <a:fld id="{428E7D9B-6240-4707-B246-027C189CAA59}" type="datetimeFigureOut">
              <a:rPr lang="es-ES" smtClean="0"/>
              <a:pPr>
                <a:defRPr/>
              </a:pPr>
              <a:t>6/10/20</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040AB4B-DA72-4403-A12F-1EF63397D60D}" type="slidenum">
              <a:rPr lang="es-ES" smtClean="0"/>
              <a:pPr>
                <a:defRPr/>
              </a:pPr>
              <a:t>‹Nº›</a:t>
            </a:fld>
            <a:endParaRPr lang="es-ES"/>
          </a:p>
        </p:txBody>
      </p:sp>
    </p:spTree>
    <p:extLst>
      <p:ext uri="{BB962C8B-B14F-4D97-AF65-F5344CB8AC3E}">
        <p14:creationId xmlns:p14="http://schemas.microsoft.com/office/powerpoint/2010/main" val="398563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pPr>
              <a:defRPr/>
            </a:pPr>
            <a:fld id="{7A84064F-AD3A-45FD-98BF-32B2D06F0F60}" type="datetimeFigureOut">
              <a:rPr lang="es-ES" smtClean="0"/>
              <a:pPr>
                <a:defRPr/>
              </a:pPr>
              <a:t>6/10/20</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51DE74CC-A59D-4859-8605-F3536E37980D}" type="slidenum">
              <a:rPr lang="es-ES" smtClean="0"/>
              <a:pPr>
                <a:defRPr/>
              </a:pPr>
              <a:t>‹Nº›</a:t>
            </a:fld>
            <a:endParaRPr lang="es-ES"/>
          </a:p>
        </p:txBody>
      </p:sp>
    </p:spTree>
    <p:extLst>
      <p:ext uri="{BB962C8B-B14F-4D97-AF65-F5344CB8AC3E}">
        <p14:creationId xmlns:p14="http://schemas.microsoft.com/office/powerpoint/2010/main" val="3530147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pPr>
              <a:defRPr/>
            </a:pPr>
            <a:fld id="{63C8B552-5052-453A-8F2E-15D8B693FABC}" type="datetimeFigureOut">
              <a:rPr lang="es-ES" smtClean="0"/>
              <a:pPr>
                <a:defRPr/>
              </a:pPr>
              <a:t>6/10/20</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E6A17542-EB36-483E-B775-9A4D47689C9B}" type="slidenum">
              <a:rPr lang="es-ES" smtClean="0"/>
              <a:pPr>
                <a:defRPr/>
              </a:pPr>
              <a:t>‹Nº›</a:t>
            </a:fld>
            <a:endParaRPr lang="es-ES"/>
          </a:p>
        </p:txBody>
      </p:sp>
    </p:spTree>
    <p:extLst>
      <p:ext uri="{BB962C8B-B14F-4D97-AF65-F5344CB8AC3E}">
        <p14:creationId xmlns:p14="http://schemas.microsoft.com/office/powerpoint/2010/main" val="228106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a:defRPr/>
            </a:pPr>
            <a:fld id="{8795E1F4-029E-4726-A672-A9B028F3AE84}" type="datetimeFigureOut">
              <a:rPr lang="es-ES" smtClean="0"/>
              <a:pPr>
                <a:defRPr/>
              </a:pPr>
              <a:t>6/10/20</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48580550-CC83-459B-9D90-6405148FAB22}" type="slidenum">
              <a:rPr lang="es-ES" smtClean="0"/>
              <a:pPr>
                <a:defRPr/>
              </a:pPr>
              <a:t>‹Nº›</a:t>
            </a:fld>
            <a:endParaRPr lang="es-ES"/>
          </a:p>
        </p:txBody>
      </p:sp>
    </p:spTree>
    <p:extLst>
      <p:ext uri="{BB962C8B-B14F-4D97-AF65-F5344CB8AC3E}">
        <p14:creationId xmlns:p14="http://schemas.microsoft.com/office/powerpoint/2010/main" val="38500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pPr>
              <a:defRPr/>
            </a:pPr>
            <a:fld id="{1E6CBB9E-E0D3-4948-8D10-53A3CE68B112}" type="datetimeFigureOut">
              <a:rPr lang="es-ES" smtClean="0"/>
              <a:pPr>
                <a:defRPr/>
              </a:pPr>
              <a:t>6/10/20</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4F2E25BA-8896-4703-8EDF-0917B4822144}" type="slidenum">
              <a:rPr lang="es-ES" smtClean="0"/>
              <a:pPr>
                <a:defRPr/>
              </a:pPr>
              <a:t>‹Nº›</a:t>
            </a:fld>
            <a:endParaRPr lang="es-ES"/>
          </a:p>
        </p:txBody>
      </p:sp>
    </p:spTree>
    <p:extLst>
      <p:ext uri="{BB962C8B-B14F-4D97-AF65-F5344CB8AC3E}">
        <p14:creationId xmlns:p14="http://schemas.microsoft.com/office/powerpoint/2010/main" val="111190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pPr>
              <a:defRPr/>
            </a:pPr>
            <a:fld id="{184B24BB-F7B4-482D-86C3-91FA18CC1F46}" type="datetimeFigureOut">
              <a:rPr lang="es-ES" smtClean="0"/>
              <a:pPr>
                <a:defRPr/>
              </a:pPr>
              <a:t>6/10/20</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DDBD9EFE-E53C-4393-A211-D76E0DB0CB99}" type="slidenum">
              <a:rPr lang="es-ES" smtClean="0"/>
              <a:pPr>
                <a:defRPr/>
              </a:pPr>
              <a:t>‹Nº›</a:t>
            </a:fld>
            <a:endParaRPr lang="es-ES"/>
          </a:p>
        </p:txBody>
      </p:sp>
    </p:spTree>
    <p:extLst>
      <p:ext uri="{BB962C8B-B14F-4D97-AF65-F5344CB8AC3E}">
        <p14:creationId xmlns:p14="http://schemas.microsoft.com/office/powerpoint/2010/main" val="1932503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pPr>
              <a:defRPr/>
            </a:pPr>
            <a:fld id="{41D1934E-34A2-4472-8A81-D57B602C44BE}" type="datetimeFigureOut">
              <a:rPr lang="es-ES" smtClean="0"/>
              <a:pPr>
                <a:defRPr/>
              </a:pPr>
              <a:t>6/10/20</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54E0D25D-BB7C-444D-8794-34D54E294AFE}" type="slidenum">
              <a:rPr lang="es-ES" smtClean="0"/>
              <a:pPr>
                <a:defRPr/>
              </a:pPr>
              <a:t>‹Nº›</a:t>
            </a:fld>
            <a:endParaRPr lang="es-ES"/>
          </a:p>
        </p:txBody>
      </p:sp>
    </p:spTree>
    <p:extLst>
      <p:ext uri="{BB962C8B-B14F-4D97-AF65-F5344CB8AC3E}">
        <p14:creationId xmlns:p14="http://schemas.microsoft.com/office/powerpoint/2010/main" val="338000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C169BFCF-546E-4417-A71D-0B5CC7935032}" type="datetimeFigureOut">
              <a:rPr lang="es-ES" smtClean="0"/>
              <a:pPr>
                <a:defRPr/>
              </a:pPr>
              <a:t>6/10/20</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742B470E-FA71-4022-99B7-042E38E7E0A6}" type="slidenum">
              <a:rPr lang="es-ES" smtClean="0"/>
              <a:pPr>
                <a:defRPr/>
              </a:pPr>
              <a:t>‹Nº›</a:t>
            </a:fld>
            <a:endParaRPr lang="es-ES"/>
          </a:p>
        </p:txBody>
      </p:sp>
    </p:spTree>
    <p:extLst>
      <p:ext uri="{BB962C8B-B14F-4D97-AF65-F5344CB8AC3E}">
        <p14:creationId xmlns:p14="http://schemas.microsoft.com/office/powerpoint/2010/main" val="378943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fld id="{DC812267-62EB-40CB-AB3E-AF2F80E8ED61}" type="datetimeFigureOut">
              <a:rPr lang="es-ES" smtClean="0"/>
              <a:pPr>
                <a:defRPr/>
              </a:pPr>
              <a:t>6/10/20</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3EABF24-ECCC-470D-9B1F-925ACD15950F}" type="slidenum">
              <a:rPr lang="es-ES" smtClean="0"/>
              <a:pPr>
                <a:defRPr/>
              </a:pPr>
              <a:t>‹Nº›</a:t>
            </a:fld>
            <a:endParaRPr lang="es-ES"/>
          </a:p>
        </p:txBody>
      </p:sp>
    </p:spTree>
    <p:extLst>
      <p:ext uri="{BB962C8B-B14F-4D97-AF65-F5344CB8AC3E}">
        <p14:creationId xmlns:p14="http://schemas.microsoft.com/office/powerpoint/2010/main" val="175141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fld id="{811B891C-2A69-4CF6-B16C-E6080D16083B}" type="datetimeFigureOut">
              <a:rPr lang="es-ES" smtClean="0"/>
              <a:pPr>
                <a:defRPr/>
              </a:pPr>
              <a:t>6/10/20</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DE2C99C7-3E70-471C-A12E-92C57851D2AB}" type="slidenum">
              <a:rPr lang="es-ES" smtClean="0"/>
              <a:pPr>
                <a:defRPr/>
              </a:pPr>
              <a:t>‹Nº›</a:t>
            </a:fld>
            <a:endParaRPr lang="es-ES"/>
          </a:p>
        </p:txBody>
      </p:sp>
    </p:spTree>
    <p:extLst>
      <p:ext uri="{BB962C8B-B14F-4D97-AF65-F5344CB8AC3E}">
        <p14:creationId xmlns:p14="http://schemas.microsoft.com/office/powerpoint/2010/main" val="282850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7052CA-0D78-4610-BE20-26CF2F0A191F}" type="datetimeFigureOut">
              <a:rPr lang="es-ES" smtClean="0"/>
              <a:pPr>
                <a:defRPr/>
              </a:pPr>
              <a:t>6/10/20</a:t>
            </a:fld>
            <a:endParaRPr lang="es-ES"/>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915E43-69AC-49AA-AF9A-3514C44CA32A}" type="slidenum">
              <a:rPr lang="es-ES" smtClean="0"/>
              <a:pPr>
                <a:defRPr/>
              </a:pPr>
              <a:t>‹Nº›</a:t>
            </a:fld>
            <a:endParaRPr lang="es-ES"/>
          </a:p>
        </p:txBody>
      </p:sp>
    </p:spTree>
    <p:extLst>
      <p:ext uri="{BB962C8B-B14F-4D97-AF65-F5344CB8AC3E}">
        <p14:creationId xmlns:p14="http://schemas.microsoft.com/office/powerpoint/2010/main" val="1568847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86BC7B-D474-B244-949F-954E2073E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4058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7"/>
            <a:ext cx="8842343" cy="1221223"/>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1200329"/>
          </a:xfrm>
          <a:prstGeom prst="rect">
            <a:avLst/>
          </a:prstGeom>
          <a:noFill/>
        </p:spPr>
        <p:txBody>
          <a:bodyPr wrap="square" rtlCol="0">
            <a:spAutoFit/>
          </a:bodyPr>
          <a:lstStyle/>
          <a:p>
            <a:pPr algn="ctr"/>
            <a:r>
              <a:rPr lang="es-EC" sz="3600" b="1" i="1" dirty="0">
                <a:solidFill>
                  <a:schemeClr val="bg1"/>
                </a:solidFill>
                <a:latin typeface="Avenir Next LT Pro Heavy" panose="020B0504020202020204" pitchFamily="34" charset="77"/>
              </a:rPr>
              <a:t>PERSERVACIÓN DE PARQUES Y ÁREAS VERDES</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1455578"/>
            <a:ext cx="8568952" cy="3600986"/>
          </a:xfrm>
          <a:prstGeom prst="rect">
            <a:avLst/>
          </a:prstGeom>
        </p:spPr>
        <p:txBody>
          <a:bodyPr wrap="square">
            <a:spAutoFit/>
          </a:bodyPr>
          <a:lstStyle/>
          <a:p>
            <a:pPr lvl="0" algn="just"/>
            <a:endParaRPr lang="es-EC" sz="12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SOLICITUDES DE PODAS Y LIMPIEZAS DE MALEZAS</a:t>
            </a:r>
          </a:p>
          <a:p>
            <a:pPr marL="342900" lvl="0" indent="-342900" algn="just">
              <a:buFont typeface="Symbol" pitchFamily="2" charset="2"/>
              <a:buChar char=""/>
            </a:pPr>
            <a:endParaRPr lang="es-EC" sz="12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BARRIO SAN PEDRO ARBOL SECO, CEMENTERIO MUNICIPAL, CIUDADELA LOS CEIBOS, COLEGIO ABDON CALDERON, COLEGIO TECNICO MILAGRO, ESCUELAS:  17 DE SEPTIEMBRE,  24 DE MAYO, ELOY VELASQUEZ,  HUMBERTO CENTANARO,  MARISCAL SUCRE,  MODESTO CHAVEZ,  PAQUISHA, ROBERTO ESPINDOLA,  SIMON BOLIVAR, MERCADO 6 DE SEPT. (LAS POZAS), MERCADO DE TRANSFERENCIA (NUEVO), PARQUE Y PARTERRE MARISCAL, LOT. CADENA, PARQUE VILLAS DEL IESS, RETIRO PALIZADA DEL RIO, TRASLADO PALMAS BOSQUE REAL 2</a:t>
            </a:r>
          </a:p>
          <a:p>
            <a:pPr marL="342900" lvl="0" indent="-342900" algn="just">
              <a:buFont typeface="Symbol" pitchFamily="2" charset="2"/>
              <a:buChar char=""/>
            </a:pPr>
            <a:endParaRPr lang="es-EC" sz="12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FUMIGACIONES CON HERBICIDA</a:t>
            </a:r>
          </a:p>
          <a:p>
            <a:pPr marL="342900" lvl="0" indent="-342900" algn="just">
              <a:buFont typeface="Symbol" pitchFamily="2" charset="2"/>
              <a:buChar char=""/>
            </a:pPr>
            <a:endParaRPr lang="es-EC" sz="12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PARTERRES AV. 17 DE SEPTIEMBRE,  AV. CHIRIJOS + 3 PARQUES, PARTERRE AV. AMAZONAS, Y PARQUE AV. PAQUISHA, PARTERRES AV. QUITO, AV. COLON Y MONUMENTO, AV. PEDRO CARBO,  MALECONES ESMERALDAS, OLMEDO TRAMO 1 Y 2, LA FAMILIA,  ZAFRERO, MONUMENTO A LA PIÑA, MINGA JUSTICIA Y VIGILANCIA, PARTERRE AV. CARLOS JULIO, ARBOLES CALLE 10 DE AGOSTO, LIMIEZA PALIZADA EN RIO, AREAS VERDES BIBLIOTECA, PARQUES: PORVENIR, DE LA MADRE, LOS TRONCOS 2, NORTE, INERHI, 22 DE NOVIEMBRE, 13 DE ABRIL, VOLUNTAD DE DIOS, LOS PINOS, LOS LEONES, CENTRAL, SANTA MARIANITA A43:A51</a:t>
            </a:r>
          </a:p>
        </p:txBody>
      </p:sp>
    </p:spTree>
    <p:extLst>
      <p:ext uri="{BB962C8B-B14F-4D97-AF65-F5344CB8AC3E}">
        <p14:creationId xmlns:p14="http://schemas.microsoft.com/office/powerpoint/2010/main" val="167670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8"/>
            <a:ext cx="8842343" cy="715426"/>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646331"/>
          </a:xfrm>
          <a:prstGeom prst="rect">
            <a:avLst/>
          </a:prstGeom>
          <a:noFill/>
        </p:spPr>
        <p:txBody>
          <a:bodyPr wrap="square" rtlCol="0">
            <a:spAutoFit/>
          </a:bodyPr>
          <a:lstStyle/>
          <a:p>
            <a:pPr algn="ctr"/>
            <a:r>
              <a:rPr lang="es-EC" sz="3600" b="1" i="1" dirty="0">
                <a:solidFill>
                  <a:schemeClr val="bg1"/>
                </a:solidFill>
                <a:latin typeface="Avenir Next LT Pro Heavy" panose="020B0504020202020204" pitchFamily="34" charset="77"/>
              </a:rPr>
              <a:t>BAHÍA MI LINDO MILAGRO</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1203598"/>
            <a:ext cx="8568952" cy="3539430"/>
          </a:xfrm>
          <a:prstGeom prst="rect">
            <a:avLst/>
          </a:prstGeom>
        </p:spPr>
        <p:txBody>
          <a:bodyPr wrap="square">
            <a:spAutoFit/>
          </a:bodyPr>
          <a:lstStyle/>
          <a:p>
            <a:pPr lvl="0" algn="just"/>
            <a:r>
              <a:rPr lang="es-EC" sz="1400" dirty="0">
                <a:latin typeface="Helvetica" pitchFamily="2" charset="0"/>
                <a:ea typeface="Calibri" panose="020F0502020204030204" pitchFamily="34" charset="0"/>
                <a:cs typeface="Times New Roman" panose="02020603050405020304" pitchFamily="18" charset="0"/>
              </a:rPr>
              <a:t>Mantenimiento de bombas </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Cumplimiento del 20% colocación trampas de grasa por parte de los arrendatarios expendedores de comidas preparadas </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Mantenimiento de sistema de alcantarillado en Bahia Mi Lindo Milagro</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Clorificacion  del agua que abastece a los comerciantes de Bahia Mi Lindo Milagro</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Habilitacion de camaras de seguridad en Patio de comidas de Bahia Mi Lindo Milagro</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Mantenimiento de puertas metalicas en Patio de Comidas de Bahia Mi Lindo Milagro</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Mantenimiento de redes electricas en Bahia Mi Lindo Milagro</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Reubicacion de postes y remodelacion del sistema de camaras de seguridad</a:t>
            </a:r>
          </a:p>
        </p:txBody>
      </p:sp>
    </p:spTree>
    <p:extLst>
      <p:ext uri="{BB962C8B-B14F-4D97-AF65-F5344CB8AC3E}">
        <p14:creationId xmlns:p14="http://schemas.microsoft.com/office/powerpoint/2010/main" val="300097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8"/>
            <a:ext cx="8842343" cy="715426"/>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646331"/>
          </a:xfrm>
          <a:prstGeom prst="rect">
            <a:avLst/>
          </a:prstGeom>
          <a:noFill/>
        </p:spPr>
        <p:txBody>
          <a:bodyPr wrap="square" rtlCol="0">
            <a:spAutoFit/>
          </a:bodyPr>
          <a:lstStyle/>
          <a:p>
            <a:pPr algn="ctr"/>
            <a:r>
              <a:rPr lang="es-EC" sz="3600" b="1" i="1" dirty="0">
                <a:solidFill>
                  <a:schemeClr val="bg1"/>
                </a:solidFill>
                <a:latin typeface="Avenir Next LT Pro Heavy" panose="020B0504020202020204" pitchFamily="34" charset="77"/>
              </a:rPr>
              <a:t>BAHÍA MI LINDO MILAGRO</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1107010"/>
            <a:ext cx="8568952" cy="3323987"/>
          </a:xfrm>
          <a:prstGeom prst="rect">
            <a:avLst/>
          </a:prstGeom>
        </p:spPr>
        <p:txBody>
          <a:bodyPr wrap="square">
            <a:spAutoFit/>
          </a:bodyPr>
          <a:lstStyle/>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Coordinación con CNEL para instalacion de medidores pre-pago, de electricidad en cada local de BaHia Mi Lindo Milagro e instalación energía eléctrica en plazoleta de parqueo </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Fumigación contra propagacion de vectores.</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Gestiones implementacion del 60%  boton de panico PPNN a los comerciantes de Bahia Mi Lindo Milagro</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Controlar el cumplimiento de las condiciones higienico-sanitarias, asi como de precios de acuerdo con las normativas vigentes en materia de sanidad, seguridad y defensa del consumidor.</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Coordinar con Direccion Financiera y Justicia y Vigilancia  el inicio de acciones legales para el cumplimiento de pago de arriendo de los locales comerciales.</a:t>
            </a:r>
          </a:p>
          <a:p>
            <a:pPr lvl="0" algn="just"/>
            <a:endParaRPr lang="es-EC" sz="1400" dirty="0">
              <a:latin typeface="Helvetica" pitchFamily="2" charset="0"/>
              <a:ea typeface="Calibri" panose="020F0502020204030204" pitchFamily="34" charset="0"/>
              <a:cs typeface="Times New Roman" panose="02020603050405020304" pitchFamily="18" charset="0"/>
            </a:endParaRPr>
          </a:p>
          <a:p>
            <a:pPr lvl="0" algn="just"/>
            <a:r>
              <a:rPr lang="es-EC" sz="1400" dirty="0">
                <a:latin typeface="Helvetica" pitchFamily="2" charset="0"/>
                <a:ea typeface="Calibri" panose="020F0502020204030204" pitchFamily="34" charset="0"/>
                <a:cs typeface="Times New Roman" panose="02020603050405020304" pitchFamily="18" charset="0"/>
              </a:rPr>
              <a:t>Gestiones de cobranza por cartera vencida</a:t>
            </a:r>
          </a:p>
        </p:txBody>
      </p:sp>
    </p:spTree>
    <p:extLst>
      <p:ext uri="{BB962C8B-B14F-4D97-AF65-F5344CB8AC3E}">
        <p14:creationId xmlns:p14="http://schemas.microsoft.com/office/powerpoint/2010/main" val="284043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8"/>
            <a:ext cx="8842343" cy="715426"/>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646331"/>
          </a:xfrm>
          <a:prstGeom prst="rect">
            <a:avLst/>
          </a:prstGeom>
          <a:noFill/>
        </p:spPr>
        <p:txBody>
          <a:bodyPr wrap="square" rtlCol="0">
            <a:spAutoFit/>
          </a:bodyPr>
          <a:lstStyle/>
          <a:p>
            <a:pPr algn="ctr"/>
            <a:r>
              <a:rPr lang="es-EC" sz="3600" b="1" i="1" dirty="0">
                <a:solidFill>
                  <a:schemeClr val="bg1"/>
                </a:solidFill>
                <a:latin typeface="Avenir Next LT Pro Heavy" panose="020B0504020202020204" pitchFamily="34" charset="77"/>
              </a:rPr>
              <a:t>BAHÍA MI LINDO MILAGRO</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1179773"/>
            <a:ext cx="8568952" cy="3693319"/>
          </a:xfrm>
          <a:prstGeom prst="rect">
            <a:avLst/>
          </a:prstGeom>
        </p:spPr>
        <p:txBody>
          <a:bodyPr wrap="square">
            <a:spAutoFit/>
          </a:bodyPr>
          <a:lstStyle/>
          <a:p>
            <a:pPr lvl="0" algn="just"/>
            <a:r>
              <a:rPr lang="es-EC" dirty="0">
                <a:latin typeface="Helvetica" pitchFamily="2" charset="0"/>
                <a:ea typeface="Calibri" panose="020F0502020204030204" pitchFamily="34" charset="0"/>
                <a:cs typeface="Times New Roman" panose="02020603050405020304" pitchFamily="18" charset="0"/>
              </a:rPr>
              <a:t>Readecuacion de las instalaciones electricas en toda la Terminal Terrestre </a:t>
            </a:r>
          </a:p>
          <a:p>
            <a:pPr lvl="0" algn="just"/>
            <a:endParaRPr lang="es-EC" dirty="0">
              <a:latin typeface="Helvetica" pitchFamily="2" charset="0"/>
              <a:ea typeface="Calibri" panose="020F0502020204030204" pitchFamily="34" charset="0"/>
              <a:cs typeface="Times New Roman" panose="02020603050405020304" pitchFamily="18" charset="0"/>
            </a:endParaRPr>
          </a:p>
          <a:p>
            <a:pPr lvl="0" algn="just"/>
            <a:r>
              <a:rPr lang="es-EC" dirty="0">
                <a:latin typeface="Helvetica" pitchFamily="2" charset="0"/>
                <a:ea typeface="Calibri" panose="020F0502020204030204" pitchFamily="34" charset="0"/>
                <a:cs typeface="Times New Roman" panose="02020603050405020304" pitchFamily="18" charset="0"/>
              </a:rPr>
              <a:t>Arreglo del adoquinado de los andenes y explanada de la Terminal Terrestre.</a:t>
            </a:r>
          </a:p>
          <a:p>
            <a:pPr lvl="0" algn="just"/>
            <a:endParaRPr lang="es-EC" dirty="0">
              <a:latin typeface="Helvetica" pitchFamily="2" charset="0"/>
              <a:ea typeface="Calibri" panose="020F0502020204030204" pitchFamily="34" charset="0"/>
              <a:cs typeface="Times New Roman" panose="02020603050405020304" pitchFamily="18" charset="0"/>
            </a:endParaRPr>
          </a:p>
          <a:p>
            <a:pPr lvl="0" algn="just"/>
            <a:r>
              <a:rPr lang="es-EC" dirty="0">
                <a:latin typeface="Helvetica" pitchFamily="2" charset="0"/>
                <a:ea typeface="Calibri" panose="020F0502020204030204" pitchFamily="34" charset="0"/>
                <a:cs typeface="Times New Roman" panose="02020603050405020304" pitchFamily="18" charset="0"/>
              </a:rPr>
              <a:t>Arreglo de todas las puertas de acceso a la Terminal Terrestre.</a:t>
            </a:r>
          </a:p>
          <a:p>
            <a:pPr lvl="0" algn="just"/>
            <a:endParaRPr lang="es-EC" dirty="0">
              <a:latin typeface="Helvetica" pitchFamily="2" charset="0"/>
              <a:ea typeface="Calibri" panose="020F0502020204030204" pitchFamily="34" charset="0"/>
              <a:cs typeface="Times New Roman" panose="02020603050405020304" pitchFamily="18" charset="0"/>
            </a:endParaRPr>
          </a:p>
          <a:p>
            <a:pPr lvl="0" algn="just"/>
            <a:r>
              <a:rPr lang="es-EC" dirty="0">
                <a:latin typeface="Helvetica" pitchFamily="2" charset="0"/>
                <a:ea typeface="Calibri" panose="020F0502020204030204" pitchFamily="34" charset="0"/>
                <a:cs typeface="Times New Roman" panose="02020603050405020304" pitchFamily="18" charset="0"/>
              </a:rPr>
              <a:t>Se impulso el proyecto del sistema tecnologico de venta de boletos de todas las cooperativas</a:t>
            </a:r>
          </a:p>
          <a:p>
            <a:pPr lvl="0" algn="just"/>
            <a:endParaRPr lang="es-EC" dirty="0">
              <a:latin typeface="Helvetica" pitchFamily="2" charset="0"/>
              <a:ea typeface="Calibri" panose="020F0502020204030204" pitchFamily="34" charset="0"/>
              <a:cs typeface="Times New Roman" panose="02020603050405020304" pitchFamily="18" charset="0"/>
            </a:endParaRPr>
          </a:p>
          <a:p>
            <a:pPr lvl="0" algn="just"/>
            <a:r>
              <a:rPr lang="es-EC" dirty="0">
                <a:latin typeface="Helvetica" pitchFamily="2" charset="0"/>
                <a:ea typeface="Calibri" panose="020F0502020204030204" pitchFamily="34" charset="0"/>
                <a:cs typeface="Times New Roman" panose="02020603050405020304" pitchFamily="18" charset="0"/>
              </a:rPr>
              <a:t>Pintada y adecentamiento de la estructura de la Terminal Terrestre.</a:t>
            </a:r>
          </a:p>
          <a:p>
            <a:pPr lvl="0" algn="just"/>
            <a:endParaRPr lang="es-EC" dirty="0">
              <a:latin typeface="Helvetica" pitchFamily="2" charset="0"/>
              <a:ea typeface="Calibri" panose="020F0502020204030204" pitchFamily="34" charset="0"/>
              <a:cs typeface="Times New Roman" panose="02020603050405020304" pitchFamily="18" charset="0"/>
            </a:endParaRPr>
          </a:p>
          <a:p>
            <a:pPr lvl="0" algn="just"/>
            <a:r>
              <a:rPr lang="es-EC" dirty="0">
                <a:latin typeface="Helvetica" pitchFamily="2" charset="0"/>
                <a:ea typeface="Calibri" panose="020F0502020204030204" pitchFamily="34" charset="0"/>
                <a:cs typeface="Times New Roman" panose="02020603050405020304" pitchFamily="18" charset="0"/>
              </a:rPr>
              <a:t>Se colocó camaras de seguridad en todas las instalaciones de la Terminal Terrestre.</a:t>
            </a:r>
          </a:p>
        </p:txBody>
      </p:sp>
    </p:spTree>
    <p:extLst>
      <p:ext uri="{BB962C8B-B14F-4D97-AF65-F5344CB8AC3E}">
        <p14:creationId xmlns:p14="http://schemas.microsoft.com/office/powerpoint/2010/main" val="147816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8"/>
            <a:ext cx="8842343" cy="715426"/>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646331"/>
          </a:xfrm>
          <a:prstGeom prst="rect">
            <a:avLst/>
          </a:prstGeom>
          <a:noFill/>
        </p:spPr>
        <p:txBody>
          <a:bodyPr wrap="square" rtlCol="0">
            <a:spAutoFit/>
          </a:bodyPr>
          <a:lstStyle/>
          <a:p>
            <a:pPr algn="ctr"/>
            <a:r>
              <a:rPr lang="es-EC" sz="3600" b="1" i="1" dirty="0">
                <a:solidFill>
                  <a:schemeClr val="bg1"/>
                </a:solidFill>
                <a:latin typeface="Avenir Next LT Pro Heavy" panose="020B0504020202020204" pitchFamily="34" charset="77"/>
              </a:rPr>
              <a:t>FUMIGACIÓN</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2314256"/>
            <a:ext cx="8568952" cy="1631216"/>
          </a:xfrm>
          <a:prstGeom prst="rect">
            <a:avLst/>
          </a:prstGeom>
        </p:spPr>
        <p:txBody>
          <a:bodyPr wrap="square">
            <a:spAutoFit/>
          </a:bodyPr>
          <a:lstStyle/>
          <a:p>
            <a:pPr lvl="0" algn="just"/>
            <a:r>
              <a:rPr lang="es-EC" sz="2000" dirty="0">
                <a:latin typeface="Helvetica" pitchFamily="2" charset="0"/>
                <a:ea typeface="Calibri" panose="020F0502020204030204" pitchFamily="34" charset="0"/>
                <a:cs typeface="Times New Roman" panose="02020603050405020304" pitchFamily="18" charset="0"/>
              </a:rPr>
              <a:t>Fumigación intra domiciliaria					29,78</a:t>
            </a:r>
          </a:p>
          <a:p>
            <a:pPr lvl="0" algn="just"/>
            <a:endParaRPr lang="es-EC" sz="2000" dirty="0">
              <a:latin typeface="Helvetica" pitchFamily="2" charset="0"/>
              <a:ea typeface="Calibri" panose="020F0502020204030204" pitchFamily="34" charset="0"/>
              <a:cs typeface="Times New Roman" panose="02020603050405020304" pitchFamily="18" charset="0"/>
            </a:endParaRPr>
          </a:p>
          <a:p>
            <a:pPr lvl="0" algn="just"/>
            <a:r>
              <a:rPr lang="es-EC" sz="2000" dirty="0">
                <a:latin typeface="Helvetica" pitchFamily="2" charset="0"/>
                <a:ea typeface="Calibri" panose="020F0502020204030204" pitchFamily="34" charset="0"/>
                <a:cs typeface="Times New Roman" panose="02020603050405020304" pitchFamily="18" charset="0"/>
              </a:rPr>
              <a:t>Fumigación intra y termo nebulizadora				470</a:t>
            </a:r>
          </a:p>
          <a:p>
            <a:pPr lvl="0" algn="just"/>
            <a:endParaRPr lang="es-EC" sz="2000" dirty="0">
              <a:latin typeface="Helvetica" pitchFamily="2" charset="0"/>
              <a:ea typeface="Calibri" panose="020F0502020204030204" pitchFamily="34" charset="0"/>
              <a:cs typeface="Times New Roman" panose="02020603050405020304" pitchFamily="18" charset="0"/>
            </a:endParaRPr>
          </a:p>
          <a:p>
            <a:pPr lvl="0" algn="just"/>
            <a:r>
              <a:rPr lang="es-EC" sz="2000" dirty="0">
                <a:latin typeface="Helvetica" pitchFamily="2" charset="0"/>
                <a:ea typeface="Calibri" panose="020F0502020204030204" pitchFamily="34" charset="0"/>
                <a:cs typeface="Times New Roman" panose="02020603050405020304" pitchFamily="18" charset="0"/>
              </a:rPr>
              <a:t>Fumigación rociado peri focal y termo nebulizadora		470</a:t>
            </a:r>
          </a:p>
        </p:txBody>
      </p:sp>
      <p:sp>
        <p:nvSpPr>
          <p:cNvPr id="5" name="Rectángulo 4">
            <a:extLst>
              <a:ext uri="{FF2B5EF4-FFF2-40B4-BE49-F238E27FC236}">
                <a16:creationId xmlns:a16="http://schemas.microsoft.com/office/drawing/2014/main" id="{13AA6595-6EB6-7040-B3C5-1BA2534934AE}"/>
              </a:ext>
            </a:extLst>
          </p:cNvPr>
          <p:cNvSpPr/>
          <p:nvPr/>
        </p:nvSpPr>
        <p:spPr>
          <a:xfrm>
            <a:off x="6582699" y="1563638"/>
            <a:ext cx="2191497" cy="646331"/>
          </a:xfrm>
          <a:prstGeom prst="rect">
            <a:avLst/>
          </a:prstGeom>
        </p:spPr>
        <p:txBody>
          <a:bodyPr wrap="none">
            <a:spAutoFit/>
          </a:bodyPr>
          <a:lstStyle/>
          <a:p>
            <a:pPr algn="ctr"/>
            <a:r>
              <a:rPr lang="es-EC" b="1" dirty="0"/>
              <a:t>TOTAL CIUDADANOS </a:t>
            </a:r>
          </a:p>
          <a:p>
            <a:pPr algn="ctr"/>
            <a:r>
              <a:rPr lang="es-EC" b="1" dirty="0"/>
              <a:t>BENEFICIADOS</a:t>
            </a:r>
          </a:p>
        </p:txBody>
      </p:sp>
    </p:spTree>
    <p:extLst>
      <p:ext uri="{BB962C8B-B14F-4D97-AF65-F5344CB8AC3E}">
        <p14:creationId xmlns:p14="http://schemas.microsoft.com/office/powerpoint/2010/main" val="91825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8"/>
            <a:ext cx="8842343" cy="715426"/>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646331"/>
          </a:xfrm>
          <a:prstGeom prst="rect">
            <a:avLst/>
          </a:prstGeom>
          <a:noFill/>
        </p:spPr>
        <p:txBody>
          <a:bodyPr wrap="square" rtlCol="0">
            <a:spAutoFit/>
          </a:bodyPr>
          <a:lstStyle/>
          <a:p>
            <a:pPr algn="ctr"/>
            <a:r>
              <a:rPr lang="es-EC" sz="3600" b="1" i="1" dirty="0">
                <a:solidFill>
                  <a:schemeClr val="bg1"/>
                </a:solidFill>
                <a:latin typeface="Avenir Next LT Pro Heavy" panose="020B0504020202020204" pitchFamily="34" charset="77"/>
              </a:rPr>
              <a:t>CEMENTERIO</a:t>
            </a:r>
          </a:p>
        </p:txBody>
      </p:sp>
      <p:sp>
        <p:nvSpPr>
          <p:cNvPr id="4" name="Rectángulo 3">
            <a:extLst>
              <a:ext uri="{FF2B5EF4-FFF2-40B4-BE49-F238E27FC236}">
                <a16:creationId xmlns:a16="http://schemas.microsoft.com/office/drawing/2014/main" id="{43EFAE23-72C1-5249-9AD3-9973CAA89C7E}"/>
              </a:ext>
            </a:extLst>
          </p:cNvPr>
          <p:cNvSpPr/>
          <p:nvPr/>
        </p:nvSpPr>
        <p:spPr>
          <a:xfrm>
            <a:off x="956646" y="1995686"/>
            <a:ext cx="7704856" cy="1938992"/>
          </a:xfrm>
          <a:prstGeom prst="rect">
            <a:avLst/>
          </a:prstGeom>
        </p:spPr>
        <p:txBody>
          <a:bodyPr wrap="square">
            <a:spAutoFit/>
          </a:bodyPr>
          <a:lstStyle/>
          <a:p>
            <a:r>
              <a:rPr lang="es-EC" sz="2400" dirty="0"/>
              <a:t>Limpieza diaria en el  interior y exterior del campo santo</a:t>
            </a:r>
          </a:p>
          <a:p>
            <a:endParaRPr lang="es-EC" sz="2400" dirty="0"/>
          </a:p>
          <a:p>
            <a:r>
              <a:rPr lang="es-EC" sz="2400" dirty="0"/>
              <a:t>Limpieza y desinfección Anfitriato y Cámara Frigorífica</a:t>
            </a:r>
          </a:p>
          <a:p>
            <a:endParaRPr lang="es-EC" sz="2400" dirty="0"/>
          </a:p>
          <a:p>
            <a:r>
              <a:rPr lang="es-EC" sz="2400" dirty="0"/>
              <a:t>Desbroce de maleza </a:t>
            </a:r>
          </a:p>
        </p:txBody>
      </p:sp>
    </p:spTree>
    <p:extLst>
      <p:ext uri="{BB962C8B-B14F-4D97-AF65-F5344CB8AC3E}">
        <p14:creationId xmlns:p14="http://schemas.microsoft.com/office/powerpoint/2010/main" val="301680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8"/>
            <a:ext cx="8842343" cy="715426"/>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646331"/>
          </a:xfrm>
          <a:prstGeom prst="rect">
            <a:avLst/>
          </a:prstGeom>
          <a:noFill/>
        </p:spPr>
        <p:txBody>
          <a:bodyPr wrap="square" rtlCol="0">
            <a:spAutoFit/>
          </a:bodyPr>
          <a:lstStyle/>
          <a:p>
            <a:pPr algn="ctr"/>
            <a:r>
              <a:rPr lang="es-EC" sz="3600" b="1" i="1" dirty="0">
                <a:solidFill>
                  <a:schemeClr val="bg1"/>
                </a:solidFill>
                <a:latin typeface="Avenir Next LT Pro Heavy" panose="020B0504020202020204" pitchFamily="34" charset="77"/>
              </a:rPr>
              <a:t>SALA DE VELACIÓN</a:t>
            </a:r>
          </a:p>
        </p:txBody>
      </p:sp>
      <p:sp>
        <p:nvSpPr>
          <p:cNvPr id="4" name="Rectángulo 3">
            <a:extLst>
              <a:ext uri="{FF2B5EF4-FFF2-40B4-BE49-F238E27FC236}">
                <a16:creationId xmlns:a16="http://schemas.microsoft.com/office/drawing/2014/main" id="{43EFAE23-72C1-5249-9AD3-9973CAA89C7E}"/>
              </a:ext>
            </a:extLst>
          </p:cNvPr>
          <p:cNvSpPr/>
          <p:nvPr/>
        </p:nvSpPr>
        <p:spPr>
          <a:xfrm>
            <a:off x="956646" y="1779662"/>
            <a:ext cx="7704856" cy="2308324"/>
          </a:xfrm>
          <a:prstGeom prst="rect">
            <a:avLst/>
          </a:prstGeom>
        </p:spPr>
        <p:txBody>
          <a:bodyPr wrap="square">
            <a:spAutoFit/>
          </a:bodyPr>
          <a:lstStyle/>
          <a:p>
            <a:r>
              <a:rPr lang="es-EC" sz="2400" dirty="0"/>
              <a:t>Limpieza y desinfección diaria en el  interior y exterior </a:t>
            </a:r>
          </a:p>
          <a:p>
            <a:endParaRPr lang="es-EC" sz="2400" dirty="0"/>
          </a:p>
          <a:p>
            <a:r>
              <a:rPr lang="es-EC" sz="2400" dirty="0"/>
              <a:t>Mantenimiento sistema eléctrico, aires acondicionado, cisterna de agua, etc.</a:t>
            </a:r>
          </a:p>
          <a:p>
            <a:endParaRPr lang="es-EC" sz="2400" dirty="0"/>
          </a:p>
          <a:p>
            <a:r>
              <a:rPr lang="es-EC" sz="2400" dirty="0"/>
              <a:t>Control  y atención a los deudos y usuarios en general </a:t>
            </a:r>
          </a:p>
        </p:txBody>
      </p:sp>
    </p:spTree>
    <p:extLst>
      <p:ext uri="{BB962C8B-B14F-4D97-AF65-F5344CB8AC3E}">
        <p14:creationId xmlns:p14="http://schemas.microsoft.com/office/powerpoint/2010/main" val="216239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D6D4CE-6011-C04D-BDCD-7CD85C07AA52}"/>
              </a:ext>
            </a:extLst>
          </p:cNvPr>
          <p:cNvPicPr>
            <a:picLocks noChangeAspect="1"/>
          </p:cNvPicPr>
          <p:nvPr/>
        </p:nvPicPr>
        <p:blipFill>
          <a:blip r:embed="rId2"/>
          <a:stretch>
            <a:fillRect/>
          </a:stretch>
        </p:blipFill>
        <p:spPr>
          <a:xfrm>
            <a:off x="1908746" y="0"/>
            <a:ext cx="5326508" cy="5143500"/>
          </a:xfrm>
          <a:prstGeom prst="rect">
            <a:avLst/>
          </a:prstGeom>
        </p:spPr>
      </p:pic>
    </p:spTree>
    <p:extLst>
      <p:ext uri="{BB962C8B-B14F-4D97-AF65-F5344CB8AC3E}">
        <p14:creationId xmlns:p14="http://schemas.microsoft.com/office/powerpoint/2010/main" val="408133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2" name="CuadroTexto 11">
            <a:extLst>
              <a:ext uri="{FF2B5EF4-FFF2-40B4-BE49-F238E27FC236}">
                <a16:creationId xmlns:a16="http://schemas.microsoft.com/office/drawing/2014/main" id="{5A459E86-9114-F04D-9068-920A37ED3D5A}"/>
              </a:ext>
            </a:extLst>
          </p:cNvPr>
          <p:cNvSpPr txBox="1"/>
          <p:nvPr/>
        </p:nvSpPr>
        <p:spPr>
          <a:xfrm>
            <a:off x="482495" y="1171366"/>
            <a:ext cx="8179007" cy="2800767"/>
          </a:xfrm>
          <a:prstGeom prst="rect">
            <a:avLst/>
          </a:prstGeom>
          <a:noFill/>
        </p:spPr>
        <p:txBody>
          <a:bodyPr wrap="square" rtlCol="0">
            <a:spAutoFit/>
          </a:bodyPr>
          <a:lstStyle/>
          <a:p>
            <a:pPr algn="ctr"/>
            <a:r>
              <a:rPr lang="es-ES" sz="8800" b="1" i="1" spc="-150" dirty="0">
                <a:solidFill>
                  <a:srgbClr val="04076C"/>
                </a:solidFill>
                <a:latin typeface="Avenir Next LT Pro Heavy" panose="020B0504020202020204" pitchFamily="34" charset="77"/>
              </a:rPr>
              <a:t>HIGIENE Y </a:t>
            </a:r>
          </a:p>
          <a:p>
            <a:pPr algn="ctr"/>
            <a:r>
              <a:rPr lang="es-ES" sz="8800" b="1" i="1" spc="-150" dirty="0">
                <a:solidFill>
                  <a:srgbClr val="04076C"/>
                </a:solidFill>
                <a:latin typeface="Avenir Next LT Pro Heavy" panose="020B0504020202020204" pitchFamily="34" charset="77"/>
              </a:rPr>
              <a:t>ORNATO</a:t>
            </a:r>
            <a:endParaRPr lang="es-EC" sz="6600" b="1" i="1" spc="-150" dirty="0">
              <a:solidFill>
                <a:srgbClr val="04076C"/>
              </a:solidFill>
              <a:latin typeface="Avenir Next LT Pro Heavy" panose="020B0504020202020204" pitchFamily="34" charset="77"/>
            </a:endParaRPr>
          </a:p>
        </p:txBody>
      </p:sp>
    </p:spTree>
    <p:extLst>
      <p:ext uri="{BB962C8B-B14F-4D97-AF65-F5344CB8AC3E}">
        <p14:creationId xmlns:p14="http://schemas.microsoft.com/office/powerpoint/2010/main" val="315875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7"/>
            <a:ext cx="8842343" cy="717167"/>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3" y="398157"/>
            <a:ext cx="8179007" cy="461665"/>
          </a:xfrm>
          <a:prstGeom prst="rect">
            <a:avLst/>
          </a:prstGeom>
          <a:noFill/>
        </p:spPr>
        <p:txBody>
          <a:bodyPr wrap="square" rtlCol="0">
            <a:spAutoFit/>
          </a:bodyPr>
          <a:lstStyle/>
          <a:p>
            <a:pPr algn="ctr"/>
            <a:r>
              <a:rPr lang="es-EC" sz="2400" b="1" i="1" dirty="0">
                <a:solidFill>
                  <a:schemeClr val="bg1"/>
                </a:solidFill>
                <a:latin typeface="Avenir Next LT Pro Heavy" panose="020B0504020202020204" pitchFamily="34" charset="77"/>
              </a:rPr>
              <a:t>MANEJO DE DESECHOS SÓLIDOS Y RESIDUOS</a:t>
            </a:r>
          </a:p>
        </p:txBody>
      </p:sp>
      <p:sp>
        <p:nvSpPr>
          <p:cNvPr id="3" name="Rectángulo 2">
            <a:extLst>
              <a:ext uri="{FF2B5EF4-FFF2-40B4-BE49-F238E27FC236}">
                <a16:creationId xmlns:a16="http://schemas.microsoft.com/office/drawing/2014/main" id="{AB449B0F-8307-9E4E-8EE0-7D9569942D5A}"/>
              </a:ext>
            </a:extLst>
          </p:cNvPr>
          <p:cNvSpPr/>
          <p:nvPr/>
        </p:nvSpPr>
        <p:spPr>
          <a:xfrm>
            <a:off x="251520" y="1129858"/>
            <a:ext cx="8568952" cy="4016484"/>
          </a:xfrm>
          <a:prstGeom prst="rect">
            <a:avLst/>
          </a:prstGeom>
        </p:spPr>
        <p:txBody>
          <a:bodyPr wrap="square">
            <a:spAutoFit/>
          </a:bodyPr>
          <a:lstStyle/>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Limpieza y eliminación de hacinamientos en un 50%, control prevención de la acumulación de basura en algunos sectores urbanos de la ciudad de Milagro, a continuación se detalla los sectores eliminados: </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Calle Colón y Tumbez, calle Tumbez y Río Ucayali (pared Visaltur)</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Cdla. Valdez viejo, calle Ecuador y Malecón (Puente Valdez)</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Entrada a la Cdla. Javier Romero (vía a Yaguachi)  </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Cdla. Almeida calle Escobedo y Gaytán de Jañon (cancha La Almeida)    </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Cdla. María Teresa vía a Mariscal Sucre</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Cdla. Santa Martha calle G y Juan de Velasquez</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Cdla. Cristo del Consuelo 1ra. Etapa calle Otto Arosemena y Clemente Yerovi  (el oso)</a:t>
            </a:r>
          </a:p>
        </p:txBody>
      </p:sp>
    </p:spTree>
    <p:extLst>
      <p:ext uri="{BB962C8B-B14F-4D97-AF65-F5344CB8AC3E}">
        <p14:creationId xmlns:p14="http://schemas.microsoft.com/office/powerpoint/2010/main" val="303823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7"/>
            <a:ext cx="8842343" cy="717167"/>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3" y="398157"/>
            <a:ext cx="8179007" cy="461665"/>
          </a:xfrm>
          <a:prstGeom prst="rect">
            <a:avLst/>
          </a:prstGeom>
          <a:noFill/>
        </p:spPr>
        <p:txBody>
          <a:bodyPr wrap="square" rtlCol="0">
            <a:spAutoFit/>
          </a:bodyPr>
          <a:lstStyle/>
          <a:p>
            <a:pPr algn="ctr"/>
            <a:r>
              <a:rPr lang="es-EC" sz="2400" b="1" i="1" dirty="0">
                <a:solidFill>
                  <a:schemeClr val="bg1"/>
                </a:solidFill>
                <a:latin typeface="Avenir Next LT Pro Heavy" panose="020B0504020202020204" pitchFamily="34" charset="77"/>
              </a:rPr>
              <a:t>MANEJO DE DESECHOS SÓLIDOS Y RESIDUOS</a:t>
            </a:r>
          </a:p>
        </p:txBody>
      </p:sp>
      <p:sp>
        <p:nvSpPr>
          <p:cNvPr id="3" name="Rectángulo 2">
            <a:extLst>
              <a:ext uri="{FF2B5EF4-FFF2-40B4-BE49-F238E27FC236}">
                <a16:creationId xmlns:a16="http://schemas.microsoft.com/office/drawing/2014/main" id="{AB449B0F-8307-9E4E-8EE0-7D9569942D5A}"/>
              </a:ext>
            </a:extLst>
          </p:cNvPr>
          <p:cNvSpPr/>
          <p:nvPr/>
        </p:nvSpPr>
        <p:spPr>
          <a:xfrm>
            <a:off x="251520" y="1129858"/>
            <a:ext cx="8568952" cy="3785652"/>
          </a:xfrm>
          <a:prstGeom prst="rect">
            <a:avLst/>
          </a:prstGeom>
        </p:spPr>
        <p:txBody>
          <a:bodyPr wrap="square">
            <a:spAutoFit/>
          </a:bodyPr>
          <a:lstStyle/>
          <a:p>
            <a:pPr lvl="0" algn="just"/>
            <a:r>
              <a:rPr lang="es-EC" sz="1600" dirty="0">
                <a:latin typeface="Helvetica" pitchFamily="2" charset="0"/>
                <a:ea typeface="Calibri" panose="020F0502020204030204" pitchFamily="34" charset="0"/>
                <a:cs typeface="Times New Roman" panose="02020603050405020304" pitchFamily="18" charset="0"/>
              </a:rPr>
              <a:t>. Cdla. Los Cañaverales calle Luciano Coral y calle Única</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Sector actuales y controlados</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Av. Paquisha y Riveras del Del Río  Cdla. Valdez (Puente del Camal)</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Cierre técnico Vía a Mariscal Sucre (Antiguo Botadero de Basura)</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 Cdla. 100 Camas calle Vicente Asan Fco. Guadalupe</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 Cdla. Los Angeles Av. Angel Segarra (línea del tren)</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Av. Jaime Roldós y Primera (Hotel París) </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Cdla. Las Piñas (atrás del Centro Gerontológico del BV)</a:t>
            </a:r>
          </a:p>
        </p:txBody>
      </p:sp>
    </p:spTree>
    <p:extLst>
      <p:ext uri="{BB962C8B-B14F-4D97-AF65-F5344CB8AC3E}">
        <p14:creationId xmlns:p14="http://schemas.microsoft.com/office/powerpoint/2010/main" val="38831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7"/>
            <a:ext cx="8842343" cy="717167"/>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3" y="398157"/>
            <a:ext cx="8179007" cy="461665"/>
          </a:xfrm>
          <a:prstGeom prst="rect">
            <a:avLst/>
          </a:prstGeom>
          <a:noFill/>
        </p:spPr>
        <p:txBody>
          <a:bodyPr wrap="square" rtlCol="0">
            <a:spAutoFit/>
          </a:bodyPr>
          <a:lstStyle/>
          <a:p>
            <a:pPr algn="ctr"/>
            <a:r>
              <a:rPr lang="es-EC" sz="2400" b="1" i="1" dirty="0">
                <a:solidFill>
                  <a:schemeClr val="bg1"/>
                </a:solidFill>
                <a:latin typeface="Avenir Next LT Pro Heavy" panose="020B0504020202020204" pitchFamily="34" charset="77"/>
              </a:rPr>
              <a:t>MANEJO DE DESECHOS SÓLIDOS Y RESIDUOS</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715631"/>
            <a:ext cx="8568952" cy="4247317"/>
          </a:xfrm>
          <a:prstGeom prst="rect">
            <a:avLst/>
          </a:prstGeom>
        </p:spPr>
        <p:txBody>
          <a:bodyPr wrap="square">
            <a:spAutoFit/>
          </a:bodyPr>
          <a:lstStyle/>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 Cdla. Los Helechos calle Cedro y S/N </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Cdla. Cristo del Consuelo 2da. Etapa (frente al Colegio Técnico Milagro)</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Cdla. Quirino Moreira Vera calle Juan Wisneth (solar Vía Km. 26)    </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Limpieza total  mediante el barrido de las aceras, bordillos y cunetas en los diferentes sectores de la ciudad de Milagro, Av. Napo, (desde la Loma Pumpillo hasta la estación de la línea 1),  calles Isidoro Acurio Fiallos, (desde la Av.Colón hasta el Parque Los Pinos),  paso desnivel de Valdez, Cdla. Javier Romero y sus alrededores,  así como en las zonas rurales en Parroquias y Recintos del Cantón Milagro.</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Limpieza total de desechos sólidos y polvo mediante el barrido de las calles, aceras, bordillos y cunetas  en las zonas urbana céntrica, norte y nor-este,  como: calle Olmedo desde la calle Roberto Astudillo hasta García Moreno, y vía Carrizal,  y Av. Amazonas calle Guayaquil , sector Cámara de Comercio, y parte posterior del Cementerio General de la ciudad de Milagro</a:t>
            </a:r>
          </a:p>
        </p:txBody>
      </p:sp>
    </p:spTree>
    <p:extLst>
      <p:ext uri="{BB962C8B-B14F-4D97-AF65-F5344CB8AC3E}">
        <p14:creationId xmlns:p14="http://schemas.microsoft.com/office/powerpoint/2010/main" val="244352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7"/>
            <a:ext cx="8842343" cy="717167"/>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3" y="398157"/>
            <a:ext cx="8179007" cy="461665"/>
          </a:xfrm>
          <a:prstGeom prst="rect">
            <a:avLst/>
          </a:prstGeom>
          <a:noFill/>
        </p:spPr>
        <p:txBody>
          <a:bodyPr wrap="square" rtlCol="0">
            <a:spAutoFit/>
          </a:bodyPr>
          <a:lstStyle/>
          <a:p>
            <a:pPr algn="ctr"/>
            <a:r>
              <a:rPr lang="es-EC" sz="2400" b="1" i="1" dirty="0">
                <a:solidFill>
                  <a:schemeClr val="bg1"/>
                </a:solidFill>
                <a:latin typeface="Avenir Next LT Pro Heavy" panose="020B0504020202020204" pitchFamily="34" charset="77"/>
              </a:rPr>
              <a:t>MANEJO DE DESECHOS SÓLIDOS Y RESIDUOS</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715631"/>
            <a:ext cx="8568952" cy="4185761"/>
          </a:xfrm>
          <a:prstGeom prst="rect">
            <a:avLst/>
          </a:prstGeom>
        </p:spPr>
        <p:txBody>
          <a:bodyPr wrap="square">
            <a:spAutoFit/>
          </a:bodyPr>
          <a:lstStyle/>
          <a:p>
            <a:pPr marL="342900" lvl="0" indent="-342900" algn="just">
              <a:buFont typeface="Symbol" pitchFamily="2" charset="2"/>
              <a:buChar char=""/>
            </a:pPr>
            <a:endParaRPr lang="es-EC" sz="14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endParaRPr lang="es-EC" sz="14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400" dirty="0">
                <a:latin typeface="Helvetica" pitchFamily="2" charset="0"/>
                <a:ea typeface="Calibri" panose="020F0502020204030204" pitchFamily="34" charset="0"/>
                <a:cs typeface="Times New Roman" panose="02020603050405020304" pitchFamily="18" charset="0"/>
              </a:rPr>
              <a:t>Limpieza total de desechos sólidos y polvo mediante el barrido de las calles, aceras, bordillos y cunetas  en las zonas diurna urbana céntrica, sur,  como son: sector Sur - Cdla. San Fracisco, Av. Carlos Julio desde la Av. Quito hasta Av. Colón y Federico Páez,  Cdla. 100 Camas desde Pte. Andrés Bello hasta Hospital del IESS, Av. Quito desde Av. Carlos Julio hasta Andrés Bello, Parroquia Mariscal Sucre - centro parque - Colegio - Vía pista de Aviación,Presidente Estrada desde Av. Colón hasta Jaime Roldós / 12 de Octubre desde Av. Colón hasta Av. Jaime Roldós, Av. Colón desde Vía Naranjito hasta Av. 17 de Septiembre / Av. Carlos Julio desde Av. Colón hasta Av. Jaime Roldós , desde Pte. Av. 17 de Septiembre hasta Av. Quito / desdes Pte. Av. Carlos Julio hasta Av. Quito perímetro de la Esc. Carlos Moreno Arias,  Via Naranjito desde Av. Colón hasta Cdla. Inerhi / noche García Moreno - Rocafuerte - Olmedo - Vargas Torres, Cdla. Los Helechos - Cdla. Los Pinos, Cdla. Bellavista y Dáger lado derecho e izquierdo, Av. Quito - desde Av. Carlos Julio hasta Av. 17 de septiembre contorno Paseo Sshopping, Bahia Mi Lindo Milagro - Terminal Terrestre turno rotativo.</a:t>
            </a:r>
          </a:p>
          <a:p>
            <a:pPr marL="342900" lvl="0" indent="-342900" algn="just">
              <a:buFont typeface="Symbol" pitchFamily="2" charset="2"/>
              <a:buChar char=""/>
            </a:pPr>
            <a:endParaRPr lang="es-EC" sz="14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400" dirty="0">
                <a:latin typeface="Helvetica" pitchFamily="2" charset="0"/>
                <a:ea typeface="Calibri" panose="020F0502020204030204" pitchFamily="34" charset="0"/>
                <a:cs typeface="Times New Roman" panose="02020603050405020304" pitchFamily="18" charset="0"/>
              </a:rPr>
              <a:t>Limpieza total  mediante el barrido nocturno de las aceras y bordillos en los diferentes sectores de la ciudad de Milagro, y Recolección de desechos sólidos en la zona urbana céntrica, norte y sur, como: alrededores de los Mercados Central y Dolorosa, calle García Moreno, calles aledañas a la Sala de Velaciones, Av. 17 de Septiembre, Av. Juan Montalvo, en otros sectores de la ciudad Milagro.</a:t>
            </a:r>
          </a:p>
        </p:txBody>
      </p:sp>
    </p:spTree>
    <p:extLst>
      <p:ext uri="{BB962C8B-B14F-4D97-AF65-F5344CB8AC3E}">
        <p14:creationId xmlns:p14="http://schemas.microsoft.com/office/powerpoint/2010/main" val="97564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7"/>
            <a:ext cx="8842343" cy="1221223"/>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1569660"/>
          </a:xfrm>
          <a:prstGeom prst="rect">
            <a:avLst/>
          </a:prstGeom>
          <a:noFill/>
        </p:spPr>
        <p:txBody>
          <a:bodyPr wrap="square" rtlCol="0">
            <a:spAutoFit/>
          </a:bodyPr>
          <a:lstStyle/>
          <a:p>
            <a:pPr algn="ctr"/>
            <a:r>
              <a:rPr lang="es-EC" sz="2400" b="1" i="1" dirty="0">
                <a:solidFill>
                  <a:schemeClr val="bg1"/>
                </a:solidFill>
                <a:latin typeface="Avenir Next LT Pro Heavy" panose="020B0504020202020204" pitchFamily="34" charset="77"/>
              </a:rPr>
              <a:t>MERCADOS MUNICPALES: CENTRAL, LA DOLOROSA, 22 DE NOVIEMBRE, LA COLÓN, DE TRANSFERENCIA (MAYORISTA), Y 6 DE SEPTIEMBRE</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1619380"/>
            <a:ext cx="8568952" cy="3293209"/>
          </a:xfrm>
          <a:prstGeom prst="rect">
            <a:avLst/>
          </a:prstGeom>
        </p:spPr>
        <p:txBody>
          <a:bodyPr wrap="square">
            <a:spAutoFit/>
          </a:bodyPr>
          <a:lstStyle/>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Presentación del Plan de Acción del 2019.</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Presentación PAC 2019</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Mantenimientos, limpieza de mercados, de Cisternas y Tanques elevados en los mercados a través de Cronogramas mensuales.</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Fumigación y campañas de Vacunación del MSP en los mercados a través de Cronogramas mensuales.</a:t>
            </a:r>
          </a:p>
          <a:p>
            <a:pPr marL="342900" lvl="0" indent="-342900" algn="just">
              <a:buFont typeface="Symbol" pitchFamily="2" charset="2"/>
              <a:buChar char=""/>
            </a:pPr>
            <a:endParaRPr lang="es-EC" sz="16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600" dirty="0">
                <a:latin typeface="Helvetica" pitchFamily="2" charset="0"/>
                <a:ea typeface="Calibri" panose="020F0502020204030204" pitchFamily="34" charset="0"/>
                <a:cs typeface="Times New Roman" panose="02020603050405020304" pitchFamily="18" charset="0"/>
              </a:rPr>
              <a:t>Coordinación con EPAMIL cloración de cisternas y servicio de hidrocleaner para limpieza de  los sumideros y alcantarillas en el interior y exterior en los mercados. </a:t>
            </a:r>
          </a:p>
          <a:p>
            <a:pPr lvl="0" algn="just"/>
            <a:endParaRPr lang="es-EC" sz="1600" dirty="0">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869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7"/>
            <a:ext cx="8842343" cy="1221223"/>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1569660"/>
          </a:xfrm>
          <a:prstGeom prst="rect">
            <a:avLst/>
          </a:prstGeom>
          <a:noFill/>
        </p:spPr>
        <p:txBody>
          <a:bodyPr wrap="square" rtlCol="0">
            <a:spAutoFit/>
          </a:bodyPr>
          <a:lstStyle/>
          <a:p>
            <a:pPr algn="ctr"/>
            <a:r>
              <a:rPr lang="es-EC" sz="2400" b="1" i="1" dirty="0">
                <a:solidFill>
                  <a:schemeClr val="bg1"/>
                </a:solidFill>
                <a:latin typeface="Avenir Next LT Pro Heavy" panose="020B0504020202020204" pitchFamily="34" charset="77"/>
              </a:rPr>
              <a:t>MERCADOS MUNICPALES: CENTRAL, LA DOLOROSA, 22 DE NOVIEMBRE, LA COLÓN, DE TRANSFERENCIA (MAYORISTA), Y 6 DE SEPTIEMBRE</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1619380"/>
            <a:ext cx="8568952" cy="3554819"/>
          </a:xfrm>
          <a:prstGeom prst="rect">
            <a:avLst/>
          </a:prstGeom>
        </p:spPr>
        <p:txBody>
          <a:bodyPr wrap="square">
            <a:spAutoFit/>
          </a:bodyPr>
          <a:lstStyle/>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Trabajos de remodelación del interior y exterior del mercado 6 de septiembre para su Reapertura.</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Talleres de Capacitación de “Buenas Prácticas de Higiene y Manejo de Alimentos” en los Mercados Municipales de Milagro con el ARCSA.</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Talleres de Capacitación de contabilidad, caja, servicio al cliente, por estudiantes de Ingeniería CPA de la UNEMI en el Centro Comercial “Mercado Central”</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Ferias y Festivales Artísticos, Gastronómicos, de Emprendimiento y de Comercialización en los Mercados Central y La Colón.</a:t>
            </a:r>
          </a:p>
          <a:p>
            <a:pPr marL="342900" lvl="0" indent="-342900" algn="just">
              <a:buFont typeface="Symbol" pitchFamily="2" charset="2"/>
              <a:buChar char=""/>
            </a:pPr>
            <a:endParaRPr lang="es-EC" sz="15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500" dirty="0">
                <a:latin typeface="Helvetica" pitchFamily="2" charset="0"/>
                <a:ea typeface="Calibri" panose="020F0502020204030204" pitchFamily="34" charset="0"/>
                <a:cs typeface="Times New Roman" panose="02020603050405020304" pitchFamily="18" charset="0"/>
              </a:rPr>
              <a:t>Coordinación para el mantenimiento eléctrico, sanitario, de albañilería y Operativos de Control de Precios y otros en los mercados con diferentes departamentos municipales y entes como CNEL EP Milagro, EPCBM.</a:t>
            </a:r>
          </a:p>
        </p:txBody>
      </p:sp>
    </p:spTree>
    <p:extLst>
      <p:ext uri="{BB962C8B-B14F-4D97-AF65-F5344CB8AC3E}">
        <p14:creationId xmlns:p14="http://schemas.microsoft.com/office/powerpoint/2010/main" val="41888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A93E87A-5FF4-244A-8D58-CF3CE6300090}"/>
              </a:ext>
            </a:extLst>
          </p:cNvPr>
          <p:cNvPicPr>
            <a:picLocks noChangeAspect="1"/>
          </p:cNvPicPr>
          <p:nvPr/>
        </p:nvPicPr>
        <p:blipFill>
          <a:blip r:embed="rId2"/>
          <a:stretch>
            <a:fillRect/>
          </a:stretch>
        </p:blipFill>
        <p:spPr>
          <a:xfrm>
            <a:off x="-1" y="180552"/>
            <a:ext cx="9144000" cy="5143500"/>
          </a:xfrm>
          <a:prstGeom prst="rect">
            <a:avLst/>
          </a:prstGeom>
        </p:spPr>
      </p:pic>
      <p:sp>
        <p:nvSpPr>
          <p:cNvPr id="11" name="Rectángulo 10">
            <a:extLst>
              <a:ext uri="{FF2B5EF4-FFF2-40B4-BE49-F238E27FC236}">
                <a16:creationId xmlns:a16="http://schemas.microsoft.com/office/drawing/2014/main" id="{597D636E-40B7-6043-94BE-80EF8C618B9E}"/>
              </a:ext>
            </a:extLst>
          </p:cNvPr>
          <p:cNvSpPr/>
          <p:nvPr/>
        </p:nvSpPr>
        <p:spPr>
          <a:xfrm>
            <a:off x="122548" y="270407"/>
            <a:ext cx="8842343" cy="1221223"/>
          </a:xfrm>
          <a:prstGeom prst="rect">
            <a:avLst/>
          </a:prstGeom>
          <a:solidFill>
            <a:srgbClr val="002D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a:p>
        </p:txBody>
      </p:sp>
      <p:sp>
        <p:nvSpPr>
          <p:cNvPr id="12" name="CuadroTexto 11">
            <a:extLst>
              <a:ext uri="{FF2B5EF4-FFF2-40B4-BE49-F238E27FC236}">
                <a16:creationId xmlns:a16="http://schemas.microsoft.com/office/drawing/2014/main" id="{5A459E86-9114-F04D-9068-920A37ED3D5A}"/>
              </a:ext>
            </a:extLst>
          </p:cNvPr>
          <p:cNvSpPr txBox="1"/>
          <p:nvPr/>
        </p:nvSpPr>
        <p:spPr>
          <a:xfrm>
            <a:off x="482495" y="339502"/>
            <a:ext cx="8179007" cy="1200329"/>
          </a:xfrm>
          <a:prstGeom prst="rect">
            <a:avLst/>
          </a:prstGeom>
          <a:noFill/>
        </p:spPr>
        <p:txBody>
          <a:bodyPr wrap="square" rtlCol="0">
            <a:spAutoFit/>
          </a:bodyPr>
          <a:lstStyle/>
          <a:p>
            <a:pPr algn="ctr"/>
            <a:r>
              <a:rPr lang="es-EC" sz="3600" b="1" i="1" dirty="0">
                <a:solidFill>
                  <a:schemeClr val="bg1"/>
                </a:solidFill>
                <a:latin typeface="Avenir Next LT Pro Heavy" panose="020B0504020202020204" pitchFamily="34" charset="77"/>
              </a:rPr>
              <a:t>PERSERVACIÓN DE PARQUES Y ÁREAS VERDES</a:t>
            </a:r>
          </a:p>
        </p:txBody>
      </p:sp>
      <p:sp>
        <p:nvSpPr>
          <p:cNvPr id="3" name="Rectángulo 2">
            <a:extLst>
              <a:ext uri="{FF2B5EF4-FFF2-40B4-BE49-F238E27FC236}">
                <a16:creationId xmlns:a16="http://schemas.microsoft.com/office/drawing/2014/main" id="{AB449B0F-8307-9E4E-8EE0-7D9569942D5A}"/>
              </a:ext>
            </a:extLst>
          </p:cNvPr>
          <p:cNvSpPr/>
          <p:nvPr/>
        </p:nvSpPr>
        <p:spPr>
          <a:xfrm>
            <a:off x="205244" y="1619380"/>
            <a:ext cx="8568952" cy="3416320"/>
          </a:xfrm>
          <a:prstGeom prst="rect">
            <a:avLst/>
          </a:prstGeom>
        </p:spPr>
        <p:txBody>
          <a:bodyPr wrap="square">
            <a:spAutoFit/>
          </a:bodyPr>
          <a:lstStyle/>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BARRIDO DE PISO Y RETIRO DE BASURA DE PISO Y JARDINERAS</a:t>
            </a:r>
          </a:p>
          <a:p>
            <a:pPr marL="342900" lvl="0" indent="-342900" algn="just">
              <a:buFont typeface="Symbol" pitchFamily="2" charset="2"/>
              <a:buChar char=""/>
            </a:pPr>
            <a:endParaRPr lang="es-EC" sz="12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PARQUES: PARQUES: CENTRAL, DE LA MADRE, NORTE, LOS PINOS, PORVENIR, 13 DE ABRIL, LOS LEONES, 22 DE NOVIEMBRE, ZAFRERO, PAQUISHA, LOS TRONCOS UPC,  LOS TRONCOS 2,  BELLAVISTA, LOS CAÑAVERALES, MALECÓN ESMERALDAS, PYCCA, VELERO, AV. CHIRIJO, AV. 17 DE SEPTIEMBRE, 3 PARQUES CHIRIJOS, SUBIDA PUENTE AV. 17 DE SEPTIEMBRE Y JARDINES PUENTE 17 DE SEPTIEMBRE.</a:t>
            </a:r>
          </a:p>
          <a:p>
            <a:pPr marL="342900" lvl="0" indent="-342900" algn="just">
              <a:buFont typeface="Symbol" pitchFamily="2" charset="2"/>
              <a:buChar char=""/>
            </a:pPr>
            <a:endParaRPr lang="es-EC" sz="12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DESBROCE DE MALEZAS Y PODA DE VEGENTCION MEDIA Y ALTA.</a:t>
            </a:r>
          </a:p>
          <a:p>
            <a:pPr marL="342900" lvl="0" indent="-342900" algn="just">
              <a:buFont typeface="Symbol" pitchFamily="2" charset="2"/>
              <a:buChar char=""/>
            </a:pPr>
            <a:endParaRPr lang="es-EC" sz="12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PARTERRE AV. 17 DE SEPTIEMBRE, PARTERRE AV. CHIRIJOS + 3 PARQUES, PARTERRE AV. AMAZONAS, Y PARQUE AV. PAQUISHA, PARTERRES AV. QUITO, AV. COLON Y MONUMENTO, AV. PEDRO CARBO,  MALECONES ESMERALDAS, OLMEDO TRAMO 1 Y 2, LA FAMILIA,  ZAFRERO, MONUMENTO A LA PIÑA, MINGA JUSTICIA Y VIGILANCIA, PARTERRE AV. CARLOS JULIO, ARBOLES CALLE 10 DE AGOSTO, LIMIEZA PALIZADA EN RIO, AREAS VERDES BIBLIOTECA, PARQUES: PORVENIR, DE LA MADRE, LOS TRONCOS 2, NORTE, INERHI, 22 DE NOVIEMBRE, 13 DE ABRIL, VOLUNTAD DE DIOS, LOS PINOS, LOS LEONES, CENTRAL, SANTA MARIANITA </a:t>
            </a:r>
          </a:p>
          <a:p>
            <a:pPr marL="342900" lvl="0" indent="-342900" algn="just">
              <a:buFont typeface="Symbol" pitchFamily="2" charset="2"/>
              <a:buChar char=""/>
            </a:pPr>
            <a:endParaRPr lang="es-EC" sz="1200" dirty="0">
              <a:latin typeface="Helvetica" pitchFamily="2"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C" sz="1200" dirty="0">
                <a:latin typeface="Helvetica" pitchFamily="2" charset="0"/>
                <a:ea typeface="Calibri" panose="020F0502020204030204" pitchFamily="34" charset="0"/>
                <a:cs typeface="Times New Roman" panose="02020603050405020304" pitchFamily="18" charset="0"/>
              </a:rPr>
              <a:t>EJECUCION PROGRAMA DE REFORESTACION</a:t>
            </a:r>
          </a:p>
        </p:txBody>
      </p:sp>
    </p:spTree>
    <p:extLst>
      <p:ext uri="{BB962C8B-B14F-4D97-AF65-F5344CB8AC3E}">
        <p14:creationId xmlns:p14="http://schemas.microsoft.com/office/powerpoint/2010/main" val="34865786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3156</TotalTime>
  <Words>1849</Words>
  <Application>Microsoft Macintosh PowerPoint</Application>
  <PresentationFormat>Presentación en pantalla (16:9)</PresentationFormat>
  <Paragraphs>152</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Avenir Next LT Pro Heavy</vt:lpstr>
      <vt:lpstr>Calibri</vt:lpstr>
      <vt:lpstr>Helvetica</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Microsoft Office User</cp:lastModifiedBy>
  <cp:revision>204</cp:revision>
  <cp:lastPrinted>2020-09-24T17:37:50Z</cp:lastPrinted>
  <dcterms:modified xsi:type="dcterms:W3CDTF">2020-10-06T16:52:30Z</dcterms:modified>
</cp:coreProperties>
</file>